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3" r:id="rId5"/>
  </p:sldMasterIdLst>
  <p:notesMasterIdLst>
    <p:notesMasterId r:id="rId8"/>
  </p:notesMasterIdLst>
  <p:sldIdLst>
    <p:sldId id="2507" r:id="rId6"/>
    <p:sldId id="2508" r:id="rId7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17719A-B327-2401-CA92-D429A727B556}" name="Ерасыл Муратбек" initials="ЕМ" userId="S-1-5-21-921280135-2404522552-2480117368-87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CAD"/>
    <a:srgbClr val="DF4A66"/>
    <a:srgbClr val="DDF3F5"/>
    <a:srgbClr val="ED7D31"/>
    <a:srgbClr val="002060"/>
    <a:srgbClr val="53C3CD"/>
    <a:srgbClr val="6E81A3"/>
    <a:srgbClr val="196491"/>
    <a:srgbClr val="0587A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04" autoAdjust="0"/>
    <p:restoredTop sz="96357" autoAdjust="0"/>
  </p:normalViewPr>
  <p:slideViewPr>
    <p:cSldViewPr snapToGrid="0">
      <p:cViewPr varScale="1">
        <p:scale>
          <a:sx n="108" d="100"/>
          <a:sy n="108" d="100"/>
        </p:scale>
        <p:origin x="11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316"/>
          </a:xfrm>
          <a:prstGeom prst="rect">
            <a:avLst/>
          </a:prstGeom>
        </p:spPr>
        <p:txBody>
          <a:bodyPr vert="horz" lIns="91118" tIns="45559" rIns="91118" bIns="4555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8316"/>
          </a:xfrm>
          <a:prstGeom prst="rect">
            <a:avLst/>
          </a:prstGeom>
        </p:spPr>
        <p:txBody>
          <a:bodyPr vert="horz" lIns="91118" tIns="45559" rIns="91118" bIns="45559" rtlCol="0"/>
          <a:lstStyle>
            <a:lvl1pPr algn="r">
              <a:defRPr sz="1200"/>
            </a:lvl1pPr>
          </a:lstStyle>
          <a:p>
            <a:fld id="{8D2BE840-8324-4A73-BA67-E7ACFB3ED70B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8" tIns="45559" rIns="91118" bIns="455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6373"/>
            <a:ext cx="5444490" cy="3915113"/>
          </a:xfrm>
          <a:prstGeom prst="rect">
            <a:avLst/>
          </a:prstGeom>
        </p:spPr>
        <p:txBody>
          <a:bodyPr vert="horz" lIns="91118" tIns="45559" rIns="91118" bIns="4555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786"/>
            <a:ext cx="2949099" cy="498316"/>
          </a:xfrm>
          <a:prstGeom prst="rect">
            <a:avLst/>
          </a:prstGeom>
        </p:spPr>
        <p:txBody>
          <a:bodyPr vert="horz" lIns="91118" tIns="45559" rIns="91118" bIns="4555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786"/>
            <a:ext cx="2949099" cy="498316"/>
          </a:xfrm>
          <a:prstGeom prst="rect">
            <a:avLst/>
          </a:prstGeom>
        </p:spPr>
        <p:txBody>
          <a:bodyPr vert="horz" lIns="91118" tIns="45559" rIns="91118" bIns="45559" rtlCol="0" anchor="b"/>
          <a:lstStyle>
            <a:lvl1pPr algn="r">
              <a:defRPr sz="1200"/>
            </a:lvl1pPr>
          </a:lstStyle>
          <a:p>
            <a:fld id="{C11609B9-11E5-45CE-9ED7-4554F30DA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2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C29CF-22D7-1BA7-A561-0FEA2E2EB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3299C20-2BAB-8ACB-A041-B3E54A517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58A2D90-16F6-B4CF-CD7D-17C7B00EB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463626-9D93-9EC3-368B-B46B9D672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DBF-27DC-42FC-A66C-BF2486FE4FD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800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5575" y="1341438"/>
            <a:ext cx="6426200" cy="3616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D70C35-331D-4441-9749-DB66A4D1C6BB}" type="slidenum">
              <a:rPr lang="ru-RU" sz="80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</a:t>
            </a:fld>
            <a:endParaRPr lang="ru-RU" sz="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2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177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9117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383560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3078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5483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364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2633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744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1321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98998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28976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14078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3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4977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72396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721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421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9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356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032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0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221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9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72228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3466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308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56329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695113" y="3086064"/>
            <a:ext cx="4041398" cy="3178628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2569" y="3263177"/>
            <a:ext cx="3705117" cy="2109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5120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3E36F-8FFD-4EDA-BC38-0CC1B7855957}" type="datetime1">
              <a:rPr lang="ru-RU" smtClean="0"/>
              <a:pPr>
                <a:defRPr/>
              </a:pPr>
              <a:t>29.10.2025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8FC6B1-5330-44F9-9797-BE4B94EB06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88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44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195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5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37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97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70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1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0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EA70E-42AD-0623-E728-2CCDF06DA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Номер слайда 4">
            <a:extLst>
              <a:ext uri="{FF2B5EF4-FFF2-40B4-BE49-F238E27FC236}">
                <a16:creationId xmlns:a16="http://schemas.microsoft.com/office/drawing/2014/main" id="{80094314-D088-4075-85B4-2E7E3BDE9F10}"/>
              </a:ext>
            </a:extLst>
          </p:cNvPr>
          <p:cNvSpPr txBox="1">
            <a:spLocks/>
          </p:cNvSpPr>
          <p:nvPr/>
        </p:nvSpPr>
        <p:spPr>
          <a:xfrm>
            <a:off x="11775440" y="6492875"/>
            <a:ext cx="41656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x-none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919D99-78A9-4D1C-9855-5BE848E08D4B}" type="slidenum"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8">
            <a:extLst>
              <a:ext uri="{FF2B5EF4-FFF2-40B4-BE49-F238E27FC236}">
                <a16:creationId xmlns:a16="http://schemas.microsoft.com/office/drawing/2014/main" id="{9E39FE6D-C34C-8BDD-B942-789848DBAAF9}"/>
              </a:ext>
            </a:extLst>
          </p:cNvPr>
          <p:cNvSpPr txBox="1"/>
          <p:nvPr/>
        </p:nvSpPr>
        <p:spPr>
          <a:xfrm>
            <a:off x="-8467" y="80958"/>
            <a:ext cx="12192000" cy="38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0" tIns="12033" rIns="0" bIns="0" anchor="ctr" anchorCtr="0">
            <a:spAutoFit/>
          </a:bodyPr>
          <a:lstStyle>
            <a:defPPr>
              <a:defRPr lang="x-none"/>
            </a:defPPr>
            <a:lvl1pPr algn="ctr">
              <a:buClr>
                <a:srgbClr val="44546A"/>
              </a:buClr>
              <a:buSzPts val="1400"/>
              <a:defRPr sz="1800" b="1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algn="ctr"/>
            <a:r>
              <a:rPr lang="ru-RU" sz="2400" dirty="0">
                <a:latin typeface="Century Gothic" pitchFamily="34" charset="0"/>
                <a:cs typeface="Arial" panose="020B0604020202020204" pitchFamily="34" charset="0"/>
              </a:rPr>
              <a:t>SEZ PAVLODAR</a:t>
            </a:r>
            <a:endParaRPr lang="x-none" sz="24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cxnSp>
        <p:nvCxnSpPr>
          <p:cNvPr id="105" name="Google Shape;1445;p23">
            <a:extLst>
              <a:ext uri="{FF2B5EF4-FFF2-40B4-BE49-F238E27FC236}">
                <a16:creationId xmlns:a16="http://schemas.microsoft.com/office/drawing/2014/main" id="{6780CCB0-D161-39B4-AD44-535BC6B95C05}"/>
              </a:ext>
            </a:extLst>
          </p:cNvPr>
          <p:cNvCxnSpPr/>
          <p:nvPr/>
        </p:nvCxnSpPr>
        <p:spPr>
          <a:xfrm>
            <a:off x="183564" y="510730"/>
            <a:ext cx="11780533" cy="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445;p23">
            <a:extLst>
              <a:ext uri="{FF2B5EF4-FFF2-40B4-BE49-F238E27FC236}">
                <a16:creationId xmlns:a16="http://schemas.microsoft.com/office/drawing/2014/main" id="{B292506F-6F38-42DC-8BE3-2299E219440E}"/>
              </a:ext>
            </a:extLst>
          </p:cNvPr>
          <p:cNvCxnSpPr/>
          <p:nvPr/>
        </p:nvCxnSpPr>
        <p:spPr>
          <a:xfrm>
            <a:off x="183564" y="510730"/>
            <a:ext cx="11780533" cy="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3" name="Рисунок 1092">
            <a:extLst>
              <a:ext uri="{FF2B5EF4-FFF2-40B4-BE49-F238E27FC236}">
                <a16:creationId xmlns:a16="http://schemas.microsoft.com/office/drawing/2014/main" id="{D41CC304-44CB-3293-087D-7263661AF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" y="1935835"/>
            <a:ext cx="7164315" cy="3640690"/>
          </a:xfrm>
          <a:prstGeom prst="rect">
            <a:avLst/>
          </a:prstGeom>
        </p:spPr>
      </p:pic>
      <p:grpSp>
        <p:nvGrpSpPr>
          <p:cNvPr id="1094" name="Группа 1093">
            <a:extLst>
              <a:ext uri="{FF2B5EF4-FFF2-40B4-BE49-F238E27FC236}">
                <a16:creationId xmlns:a16="http://schemas.microsoft.com/office/drawing/2014/main" id="{535E8A36-27CB-8BBC-D199-35E44D7DE7AD}"/>
              </a:ext>
            </a:extLst>
          </p:cNvPr>
          <p:cNvGrpSpPr/>
          <p:nvPr/>
        </p:nvGrpSpPr>
        <p:grpSpPr>
          <a:xfrm>
            <a:off x="-114566" y="5513436"/>
            <a:ext cx="12306566" cy="1162001"/>
            <a:chOff x="-114649" y="5729116"/>
            <a:chExt cx="12545448" cy="1162001"/>
          </a:xfrm>
        </p:grpSpPr>
        <p:sp>
          <p:nvSpPr>
            <p:cNvPr id="1095" name="CustomShape 12">
              <a:extLst>
                <a:ext uri="{FF2B5EF4-FFF2-40B4-BE49-F238E27FC236}">
                  <a16:creationId xmlns:a16="http://schemas.microsoft.com/office/drawing/2014/main" id="{F5D701BE-E398-467D-F036-A610EC4F9FE6}"/>
                </a:ext>
              </a:extLst>
            </p:cNvPr>
            <p:cNvSpPr/>
            <p:nvPr/>
          </p:nvSpPr>
          <p:spPr>
            <a:xfrm>
              <a:off x="1611912" y="5893297"/>
              <a:ext cx="2046231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Volume of invested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investments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184.6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billion KZT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1096" name="CustomShape 12">
              <a:extLst>
                <a:ext uri="{FF2B5EF4-FFF2-40B4-BE49-F238E27FC236}">
                  <a16:creationId xmlns:a16="http://schemas.microsoft.com/office/drawing/2014/main" id="{ECCEC322-9C1D-D553-35C4-CB2F57A6B6A9}"/>
                </a:ext>
              </a:extLst>
            </p:cNvPr>
            <p:cNvSpPr/>
            <p:nvPr/>
          </p:nvSpPr>
          <p:spPr>
            <a:xfrm>
              <a:off x="3497628" y="5906267"/>
              <a:ext cx="1894713" cy="9848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Volume 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production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407.3</a:t>
              </a:r>
              <a:r>
                <a:rPr lang="ru-RU" sz="16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billion tenge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1097" name="CustomShape 12">
              <a:extLst>
                <a:ext uri="{FF2B5EF4-FFF2-40B4-BE49-F238E27FC236}">
                  <a16:creationId xmlns:a16="http://schemas.microsoft.com/office/drawing/2014/main" id="{5F85D741-9821-8C4D-F3E0-2ED2D170CAF2}"/>
                </a:ext>
              </a:extLst>
            </p:cNvPr>
            <p:cNvSpPr/>
            <p:nvPr/>
          </p:nvSpPr>
          <p:spPr>
            <a:xfrm>
              <a:off x="5268594" y="5893297"/>
              <a:ext cx="1930168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Volume of tax deductions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37.8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billion tenge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1098" name="CustomShape 12">
              <a:extLst>
                <a:ext uri="{FF2B5EF4-FFF2-40B4-BE49-F238E27FC236}">
                  <a16:creationId xmlns:a16="http://schemas.microsoft.com/office/drawing/2014/main" id="{DD1203F8-E87B-40A4-AB2B-DD624ADC4A14}"/>
                </a:ext>
              </a:extLst>
            </p:cNvPr>
            <p:cNvSpPr/>
            <p:nvPr/>
          </p:nvSpPr>
          <p:spPr>
            <a:xfrm>
              <a:off x="7111486" y="5893289"/>
              <a:ext cx="1627923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Permanent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jobs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1,705</a:t>
              </a:r>
              <a:r>
                <a:rPr lang="en-US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units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1099" name="CustomShape 12">
              <a:extLst>
                <a:ext uri="{FF2B5EF4-FFF2-40B4-BE49-F238E27FC236}">
                  <a16:creationId xmlns:a16="http://schemas.microsoft.com/office/drawing/2014/main" id="{37D3C678-D95B-DB91-B31D-BCAFF6E1173D}"/>
                </a:ext>
              </a:extLst>
            </p:cNvPr>
            <p:cNvSpPr/>
            <p:nvPr/>
          </p:nvSpPr>
          <p:spPr>
            <a:xfrm>
              <a:off x="8658138" y="5870781"/>
              <a:ext cx="1815124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Return on 1 KZT invested in infrastructure</a:t>
              </a:r>
            </a:p>
          </p:txBody>
        </p:sp>
        <p:sp>
          <p:nvSpPr>
            <p:cNvPr id="1100" name="Прямоугольник 1099">
              <a:extLst>
                <a:ext uri="{FF2B5EF4-FFF2-40B4-BE49-F238E27FC236}">
                  <a16:creationId xmlns:a16="http://schemas.microsoft.com/office/drawing/2014/main" id="{62ECE624-2F69-9059-1881-EEFB5A623965}"/>
                </a:ext>
              </a:extLst>
            </p:cNvPr>
            <p:cNvSpPr/>
            <p:nvPr/>
          </p:nvSpPr>
          <p:spPr>
            <a:xfrm>
              <a:off x="11005917" y="6168957"/>
              <a:ext cx="13605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tax revenues</a:t>
              </a:r>
              <a:endParaRPr lang="ru-RU" sz="1200" dirty="0">
                <a:latin typeface="+mj-lt"/>
              </a:endParaRPr>
            </a:p>
          </p:txBody>
        </p:sp>
        <p:sp>
          <p:nvSpPr>
            <p:cNvPr id="1101" name="Прямоугольник 1100">
              <a:extLst>
                <a:ext uri="{FF2B5EF4-FFF2-40B4-BE49-F238E27FC236}">
                  <a16:creationId xmlns:a16="http://schemas.microsoft.com/office/drawing/2014/main" id="{425397D4-BF75-19B1-F00D-9DB75818E84B}"/>
                </a:ext>
              </a:extLst>
            </p:cNvPr>
            <p:cNvSpPr/>
            <p:nvPr/>
          </p:nvSpPr>
          <p:spPr>
            <a:xfrm>
              <a:off x="10941566" y="5812770"/>
              <a:ext cx="14892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private investments</a:t>
              </a:r>
            </a:p>
          </p:txBody>
        </p:sp>
        <p:sp>
          <p:nvSpPr>
            <p:cNvPr id="1102" name="CustomShape 12">
              <a:extLst>
                <a:ext uri="{FF2B5EF4-FFF2-40B4-BE49-F238E27FC236}">
                  <a16:creationId xmlns:a16="http://schemas.microsoft.com/office/drawing/2014/main" id="{A34CDEA4-2BCE-D3DB-7A3C-8958A504F3DA}"/>
                </a:ext>
              </a:extLst>
            </p:cNvPr>
            <p:cNvSpPr/>
            <p:nvPr/>
          </p:nvSpPr>
          <p:spPr>
            <a:xfrm>
              <a:off x="10232967" y="5729116"/>
              <a:ext cx="1034596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/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13.2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KZT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2.7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KZT</a:t>
              </a: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1103" name="CustomShape 12">
              <a:extLst>
                <a:ext uri="{FF2B5EF4-FFF2-40B4-BE49-F238E27FC236}">
                  <a16:creationId xmlns:a16="http://schemas.microsoft.com/office/drawing/2014/main" id="{5AE8E34E-CE31-B88B-24FA-F53F4E8E7DF4}"/>
                </a:ext>
              </a:extLst>
            </p:cNvPr>
            <p:cNvSpPr/>
            <p:nvPr/>
          </p:nvSpPr>
          <p:spPr>
            <a:xfrm>
              <a:off x="-114649" y="5893297"/>
              <a:ext cx="1865058" cy="98485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Invested in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infrastructure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13.7</a:t>
              </a:r>
              <a:r>
                <a:rPr lang="ru-RU" sz="16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billion KZT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</p:grpSp>
      <p:sp>
        <p:nvSpPr>
          <p:cNvPr id="1104" name="Прямоугольник 1103">
            <a:extLst>
              <a:ext uri="{FF2B5EF4-FFF2-40B4-BE49-F238E27FC236}">
                <a16:creationId xmlns:a16="http://schemas.microsoft.com/office/drawing/2014/main" id="{53DDE6A6-5340-A9A8-B337-C8CBFE319F3E}"/>
              </a:ext>
            </a:extLst>
          </p:cNvPr>
          <p:cNvSpPr/>
          <p:nvPr/>
        </p:nvSpPr>
        <p:spPr>
          <a:xfrm>
            <a:off x="8602462" y="5504155"/>
            <a:ext cx="3469363" cy="1070182"/>
          </a:xfrm>
          <a:prstGeom prst="rect">
            <a:avLst/>
          </a:prstGeom>
          <a:noFill/>
          <a:ln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5" name="TextBox 1104">
            <a:extLst>
              <a:ext uri="{FF2B5EF4-FFF2-40B4-BE49-F238E27FC236}">
                <a16:creationId xmlns:a16="http://schemas.microsoft.com/office/drawing/2014/main" id="{E442519F-7295-73B3-FADC-B51940DD7885}"/>
              </a:ext>
            </a:extLst>
          </p:cNvPr>
          <p:cNvSpPr txBox="1"/>
          <p:nvPr/>
        </p:nvSpPr>
        <p:spPr>
          <a:xfrm>
            <a:off x="8204160" y="661677"/>
            <a:ext cx="4135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Total area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1,280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ha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Available area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371.3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ha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Occupied area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582.4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ha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Infrastructure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150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ha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Infrastructure completion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65.8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07" name="TextBox 1106">
            <a:extLst>
              <a:ext uri="{FF2B5EF4-FFF2-40B4-BE49-F238E27FC236}">
                <a16:creationId xmlns:a16="http://schemas.microsoft.com/office/drawing/2014/main" id="{83C8086F-7EB1-AB4A-9207-4C2E6EB55CFF}"/>
              </a:ext>
            </a:extLst>
          </p:cNvPr>
          <p:cNvSpPr txBox="1"/>
          <p:nvPr/>
        </p:nvSpPr>
        <p:spPr>
          <a:xfrm>
            <a:off x="8253551" y="3428822"/>
            <a:ext cx="33601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Shareholder:</a:t>
            </a:r>
          </a:p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Department of Industrial-Innovative Development of the Pavlodar Region Akimat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100 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1112" name="Picture 2" descr="Бесплатная векторная иконка местоположения">
            <a:extLst>
              <a:ext uri="{FF2B5EF4-FFF2-40B4-BE49-F238E27FC236}">
                <a16:creationId xmlns:a16="http://schemas.microsoft.com/office/drawing/2014/main" id="{86ED9ACC-1915-A214-635B-224F1F053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36" y="850650"/>
            <a:ext cx="540000" cy="540000"/>
          </a:xfrm>
          <a:prstGeom prst="rect">
            <a:avLst/>
          </a:prstGeom>
          <a:solidFill>
            <a:srgbClr val="7C8CAD"/>
          </a:solidFill>
        </p:spPr>
      </p:pic>
      <p:pic>
        <p:nvPicPr>
          <p:cNvPr id="1113" name="Picture 8" descr="Акционер – Бесплатные иконки: бизнес">
            <a:extLst>
              <a:ext uri="{FF2B5EF4-FFF2-40B4-BE49-F238E27FC236}">
                <a16:creationId xmlns:a16="http://schemas.microsoft.com/office/drawing/2014/main" id="{1FFF33E9-FF83-88FC-F66F-3C325BAC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91" y="361164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4" descr="Отрасли промышленности – Бесплатные иконки: промышленность">
            <a:extLst>
              <a:ext uri="{FF2B5EF4-FFF2-40B4-BE49-F238E27FC236}">
                <a16:creationId xmlns:a16="http://schemas.microsoft.com/office/drawing/2014/main" id="{7A7F47EB-62A8-5B3A-80CB-4C9F3DA22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36" y="244627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7" name="TextBox 1116">
            <a:extLst>
              <a:ext uri="{FF2B5EF4-FFF2-40B4-BE49-F238E27FC236}">
                <a16:creationId xmlns:a16="http://schemas.microsoft.com/office/drawing/2014/main" id="{57FBAD9E-5DF7-22C1-ED5C-10075E994852}"/>
              </a:ext>
            </a:extLst>
          </p:cNvPr>
          <p:cNvSpPr txBox="1"/>
          <p:nvPr/>
        </p:nvSpPr>
        <p:spPr>
          <a:xfrm>
            <a:off x="8130740" y="2206356"/>
            <a:ext cx="3941085" cy="1171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algn="just">
              <a:lnSpc>
                <a:spcPts val="1235"/>
              </a:lnSpc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Sector:</a:t>
            </a:r>
          </a:p>
          <a:p>
            <a:pPr marL="90805" algn="just">
              <a:lnSpc>
                <a:spcPts val="1235"/>
              </a:lnSpc>
            </a:pPr>
            <a:endParaRPr lang="ru-RU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90805" algn="just">
              <a:lnSpc>
                <a:spcPts val="1235"/>
              </a:lnSpc>
            </a:pP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MANUFACTURING INDUSTRY </a:t>
            </a:r>
          </a:p>
          <a:p>
            <a:pPr marL="90805" algn="just">
              <a:lnSpc>
                <a:spcPts val="1235"/>
              </a:lnSpc>
            </a:pPr>
            <a:endParaRPr lang="ru-RU" sz="14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marL="90805" algn="just">
              <a:lnSpc>
                <a:spcPts val="1235"/>
              </a:lnSpc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products from chemical, metallurgical, and other industries</a:t>
            </a:r>
          </a:p>
        </p:txBody>
      </p:sp>
      <p:sp>
        <p:nvSpPr>
          <p:cNvPr id="1118" name="TextBox 1117">
            <a:extLst>
              <a:ext uri="{FF2B5EF4-FFF2-40B4-BE49-F238E27FC236}">
                <a16:creationId xmlns:a16="http://schemas.microsoft.com/office/drawing/2014/main" id="{2E250963-8949-4355-46DE-BE13D846B0AD}"/>
              </a:ext>
            </a:extLst>
          </p:cNvPr>
          <p:cNvSpPr txBox="1"/>
          <p:nvPr/>
        </p:nvSpPr>
        <p:spPr>
          <a:xfrm>
            <a:off x="227903" y="510730"/>
            <a:ext cx="67058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Operational period: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2011 – 2036 </a:t>
            </a:r>
            <a:r>
              <a:rPr lang="ru-RU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years</a:t>
            </a:r>
          </a:p>
          <a:p>
            <a:endParaRPr lang="ru-RU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kk-KZ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Purpose of establishment: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development of the chemical and petrochemical industries based on modern eco-friendly technologies, deep processing of raw materials, and production of competitive export products with high added value, attracting investments and creating jobs</a:t>
            </a:r>
          </a:p>
        </p:txBody>
      </p:sp>
      <p:sp>
        <p:nvSpPr>
          <p:cNvPr id="1119" name="TextBox 1118">
            <a:extLst>
              <a:ext uri="{FF2B5EF4-FFF2-40B4-BE49-F238E27FC236}">
                <a16:creationId xmlns:a16="http://schemas.microsoft.com/office/drawing/2014/main" id="{3485E51A-2CC7-F9D6-F0C0-816EF70BA06C}"/>
              </a:ext>
            </a:extLst>
          </p:cNvPr>
          <p:cNvSpPr txBox="1"/>
          <p:nvPr/>
        </p:nvSpPr>
        <p:spPr>
          <a:xfrm>
            <a:off x="8253551" y="4484013"/>
            <a:ext cx="290934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tabLst>
                <a:tab pos="377825" algn="l"/>
              </a:tabLst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MANAGEMENT:</a:t>
            </a:r>
          </a:p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JSC "MC SEZ "Pavlodar</a:t>
            </a:r>
            <a:r>
              <a:rPr lang="en-US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"</a:t>
            </a:r>
            <a:endParaRPr lang="ru-RU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Staff: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25 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people</a:t>
            </a:r>
          </a:p>
        </p:txBody>
      </p:sp>
      <p:pic>
        <p:nvPicPr>
          <p:cNvPr id="1120" name="Picture 4" descr="Управляющая компания – Бесплатные иконки: бизнес и финансы">
            <a:extLst>
              <a:ext uri="{FF2B5EF4-FFF2-40B4-BE49-F238E27FC236}">
                <a16:creationId xmlns:a16="http://schemas.microsoft.com/office/drawing/2014/main" id="{E9D71123-52F3-2DB5-1939-E7CBFD45C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36" y="458189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445;p23">
            <a:extLst>
              <a:ext uri="{FF2B5EF4-FFF2-40B4-BE49-F238E27FC236}">
                <a16:creationId xmlns:a16="http://schemas.microsoft.com/office/drawing/2014/main" id="{E56269E9-45E8-4E8B-B0AB-00BCE28ADD49}"/>
              </a:ext>
            </a:extLst>
          </p:cNvPr>
          <p:cNvCxnSpPr/>
          <p:nvPr/>
        </p:nvCxnSpPr>
        <p:spPr>
          <a:xfrm>
            <a:off x="192031" y="553065"/>
            <a:ext cx="11780533" cy="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8">
            <a:extLst>
              <a:ext uri="{FF2B5EF4-FFF2-40B4-BE49-F238E27FC236}">
                <a16:creationId xmlns:a16="http://schemas.microsoft.com/office/drawing/2014/main" id="{92BDE25A-4C86-6A19-B173-BF37EB4E006C}"/>
              </a:ext>
            </a:extLst>
          </p:cNvPr>
          <p:cNvSpPr txBox="1"/>
          <p:nvPr/>
        </p:nvSpPr>
        <p:spPr>
          <a:xfrm>
            <a:off x="-8467" y="80958"/>
            <a:ext cx="12192000" cy="38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0" tIns="12033" rIns="0" bIns="0" anchor="ctr" anchorCtr="0">
            <a:spAutoFit/>
          </a:bodyPr>
          <a:lstStyle>
            <a:defPPr>
              <a:defRPr lang="x-none"/>
            </a:defPPr>
            <a:lvl1pPr algn="ctr">
              <a:buClr>
                <a:srgbClr val="44546A"/>
              </a:buClr>
              <a:buSzPts val="1400"/>
              <a:defRPr sz="1800" b="1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algn="ctr"/>
            <a:r>
              <a:rPr lang="ru-RU" sz="2400" dirty="0">
                <a:latin typeface="Century Gothic" pitchFamily="34" charset="0"/>
                <a:cs typeface="Arial" panose="020B0604020202020204" pitchFamily="34" charset="0"/>
              </a:rPr>
              <a:t>INVESTMENT OPPORTUNITIES</a:t>
            </a:r>
            <a:endParaRPr lang="x-none" sz="24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42F32-D9DF-36EC-DF7F-6ABC6B595D46}"/>
              </a:ext>
            </a:extLst>
          </p:cNvPr>
          <p:cNvSpPr txBox="1"/>
          <p:nvPr/>
        </p:nvSpPr>
        <p:spPr>
          <a:xfrm>
            <a:off x="192031" y="898886"/>
            <a:ext cx="3872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PRIORITY ACTIVITIES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3C1671-955A-CBA8-4AE0-23CFDD77843A}"/>
              </a:ext>
            </a:extLst>
          </p:cNvPr>
          <p:cNvPicPr/>
          <p:nvPr/>
        </p:nvPicPr>
        <p:blipFill rotWithShape="1">
          <a:blip r:embed="rId3"/>
          <a:srcRect l="33539" t="46669" r="33749" b="45753"/>
          <a:stretch/>
        </p:blipFill>
        <p:spPr bwMode="auto">
          <a:xfrm>
            <a:off x="10182452" y="1208094"/>
            <a:ext cx="677495" cy="233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F60464-2B7B-25DC-F54B-68ED474910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49" y="1242712"/>
            <a:ext cx="1071937" cy="2213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1DA4AA0-0AB1-7645-5606-A43BC9215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09" y="2780214"/>
            <a:ext cx="936774" cy="2631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6EE7218-8B12-4291-DFD9-CECF27661DD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452" y="2587789"/>
            <a:ext cx="1203775" cy="6479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276150-65C5-CF54-51AB-9C83C9E3EF02}"/>
              </a:ext>
            </a:extLst>
          </p:cNvPr>
          <p:cNvSpPr txBox="1"/>
          <p:nvPr/>
        </p:nvSpPr>
        <p:spPr>
          <a:xfrm>
            <a:off x="8578139" y="748651"/>
            <a:ext cx="2552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SUCCESSFUL PROJECTS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5E47945-D524-53C8-EF3D-7837916F6DBD}"/>
              </a:ext>
            </a:extLst>
          </p:cNvPr>
          <p:cNvSpPr/>
          <p:nvPr/>
        </p:nvSpPr>
        <p:spPr>
          <a:xfrm>
            <a:off x="7771785" y="4445656"/>
            <a:ext cx="1612708" cy="334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87588"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TARIFFS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3387F708-737F-43E3-3A4F-AE6991826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76605"/>
              </p:ext>
            </p:extLst>
          </p:nvPr>
        </p:nvGraphicFramePr>
        <p:xfrm>
          <a:off x="5191308" y="4893957"/>
          <a:ext cx="6773662" cy="17614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67042">
                  <a:extLst>
                    <a:ext uri="{9D8B030D-6E8A-4147-A177-3AD203B41FA5}">
                      <a16:colId xmlns:a16="http://schemas.microsoft.com/office/drawing/2014/main" val="239822576"/>
                    </a:ext>
                  </a:extLst>
                </a:gridCol>
                <a:gridCol w="1430464">
                  <a:extLst>
                    <a:ext uri="{9D8B030D-6E8A-4147-A177-3AD203B41FA5}">
                      <a16:colId xmlns:a16="http://schemas.microsoft.com/office/drawing/2014/main" val="1099882718"/>
                    </a:ext>
                  </a:extLst>
                </a:gridCol>
                <a:gridCol w="3576156">
                  <a:extLst>
                    <a:ext uri="{9D8B030D-6E8A-4147-A177-3AD203B41FA5}">
                      <a16:colId xmlns:a16="http://schemas.microsoft.com/office/drawing/2014/main" val="2123384293"/>
                    </a:ext>
                  </a:extLst>
                </a:gridCol>
              </a:tblGrid>
              <a:tr h="4724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54061"/>
                          </a:solidFill>
                        </a:rPr>
                        <a:t>Service</a:t>
                      </a:r>
                    </a:p>
                  </a:txBody>
                  <a:tcPr marL="45717" marR="45717" marT="22859" marB="22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54061"/>
                          </a:solidFill>
                        </a:rPr>
                        <a:t>SEZ tariff</a:t>
                      </a:r>
                    </a:p>
                  </a:txBody>
                  <a:tcPr marL="45717" marR="45717" marT="22859" marB="22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54061"/>
                          </a:solidFill>
                        </a:rPr>
                        <a:t>City tariff (excluding VAT)</a:t>
                      </a:r>
                    </a:p>
                  </a:txBody>
                  <a:tcPr marL="45717" marR="45717" marT="22859" marB="22859" anchor="ctr"/>
                </a:tc>
                <a:extLst>
                  <a:ext uri="{0D108BD9-81ED-4DB2-BD59-A6C34878D82A}">
                    <a16:rowId xmlns:a16="http://schemas.microsoft.com/office/drawing/2014/main" val="2494538550"/>
                  </a:ext>
                </a:extLst>
              </a:tr>
              <a:tr h="228597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electricity</a:t>
                      </a:r>
                    </a:p>
                  </a:txBody>
                  <a:tcPr marL="45717" marR="45717" marT="22859" marB="22859"/>
                </a:tc>
                <a:tc>
                  <a:txBody>
                    <a:bodyPr/>
                    <a:lstStyle/>
                    <a:p>
                      <a:pPr marL="0" marR="0" lvl="0" indent="0" algn="ctr" defTabSz="2175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32.58 </a:t>
                      </a:r>
                      <a:r>
                        <a:rPr lang="ru-RU" sz="1200" b="0" dirty="0" err="1">
                          <a:solidFill>
                            <a:srgbClr val="31859C"/>
                          </a:solidFill>
                        </a:rPr>
                        <a:t>KZT</a:t>
                      </a:r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./</a:t>
                      </a:r>
                      <a:r>
                        <a:rPr lang="ru-RU" sz="1200" b="0" dirty="0" err="1">
                          <a:solidFill>
                            <a:srgbClr val="31859C"/>
                          </a:solidFill>
                        </a:rPr>
                        <a:t>kWh</a:t>
                      </a:r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 </a:t>
                      </a:r>
                      <a:endParaRPr lang="ru-RU" sz="1200" b="0" dirty="0">
                        <a:solidFill>
                          <a:srgbClr val="31859C"/>
                        </a:solidFill>
                        <a:latin typeface="Bahnschrift SemiBold SemiConden" panose="020B0502040204020203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17" marR="45717" marT="22859" marB="22859"/>
                </a:tc>
                <a:tc>
                  <a:txBody>
                    <a:bodyPr/>
                    <a:lstStyle/>
                    <a:p>
                      <a:pPr marL="0" marR="0" lvl="0" indent="0" algn="ctr" defTabSz="2175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32.58 </a:t>
                      </a:r>
                      <a:r>
                        <a:rPr lang="ru-RU" sz="1200" b="0" dirty="0" err="1">
                          <a:solidFill>
                            <a:srgbClr val="31859C"/>
                          </a:solidFill>
                        </a:rPr>
                        <a:t>KZT</a:t>
                      </a:r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./</a:t>
                      </a:r>
                      <a:r>
                        <a:rPr lang="ru-RU" sz="1200" b="0" dirty="0" err="1">
                          <a:solidFill>
                            <a:srgbClr val="31859C"/>
                          </a:solidFill>
                        </a:rPr>
                        <a:t>kWh</a:t>
                      </a:r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 </a:t>
                      </a:r>
                      <a:endParaRPr lang="ru-RU" sz="1200" b="0" dirty="0">
                        <a:solidFill>
                          <a:srgbClr val="31859C"/>
                        </a:solidFill>
                        <a:latin typeface="Bahnschrift SemiBold SemiConden" panose="020B0502040204020203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17" marR="45717" marT="22859" marB="22859"/>
                </a:tc>
                <a:extLst>
                  <a:ext uri="{0D108BD9-81ED-4DB2-BD59-A6C34878D82A}">
                    <a16:rowId xmlns:a16="http://schemas.microsoft.com/office/drawing/2014/main" val="2551089433"/>
                  </a:ext>
                </a:extLst>
              </a:tr>
              <a:tr h="648908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rgbClr val="31859C"/>
                        </a:solidFill>
                      </a:endParaRPr>
                    </a:p>
                    <a:p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technical water </a:t>
                      </a:r>
                    </a:p>
                  </a:txBody>
                  <a:tcPr marL="45717" marR="45717" marT="22859" marB="22859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31859C"/>
                        </a:solidFill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53.1 </a:t>
                      </a:r>
                      <a:r>
                        <a:rPr lang="ru-RU" sz="1200" b="0" dirty="0" err="1">
                          <a:solidFill>
                            <a:srgbClr val="31859C"/>
                          </a:solidFill>
                        </a:rPr>
                        <a:t>KZT</a:t>
                      </a:r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./m3 </a:t>
                      </a:r>
                    </a:p>
                  </a:txBody>
                  <a:tcPr marL="45717" marR="45717" marT="22859" marB="228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31.17 </a:t>
                      </a:r>
                      <a:r>
                        <a:rPr lang="ru-RU" sz="1200" b="0" dirty="0" err="1">
                          <a:solidFill>
                            <a:srgbClr val="31859C"/>
                          </a:solidFill>
                        </a:rPr>
                        <a:t>KZT</a:t>
                      </a:r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./m3 – Vodokanal Severny 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rgbClr val="31859C"/>
                          </a:solidFill>
                        </a:rPr>
                        <a:t>147.7 </a:t>
                      </a:r>
                      <a:r>
                        <a:rPr lang="ru-RU" sz="1200" b="0" baseline="0" dirty="0" err="1">
                          <a:solidFill>
                            <a:srgbClr val="31859C"/>
                          </a:solidFill>
                        </a:rPr>
                        <a:t>KZT</a:t>
                      </a:r>
                      <a:r>
                        <a:rPr lang="ru-RU" sz="1200" b="0" baseline="0" dirty="0">
                          <a:solidFill>
                            <a:srgbClr val="31859C"/>
                          </a:solidFill>
                        </a:rPr>
                        <a:t>./m3 - Pavlodar-Vodokanal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rgbClr val="31859C"/>
                          </a:solidFill>
                        </a:rPr>
                        <a:t>127.17 </a:t>
                      </a:r>
                      <a:r>
                        <a:rPr lang="ru-RU" sz="1200" b="0" baseline="0" dirty="0" err="1">
                          <a:solidFill>
                            <a:srgbClr val="31859C"/>
                          </a:solidFill>
                        </a:rPr>
                        <a:t>KZT</a:t>
                      </a:r>
                      <a:r>
                        <a:rPr lang="ru-RU" sz="1200" b="0" baseline="0" dirty="0">
                          <a:solidFill>
                            <a:srgbClr val="31859C"/>
                          </a:solidFill>
                        </a:rPr>
                        <a:t>./m3 - LLP "PNHZ" </a:t>
                      </a:r>
                      <a:endParaRPr lang="ru-RU" sz="1200" b="0" dirty="0">
                        <a:solidFill>
                          <a:srgbClr val="31859C"/>
                        </a:solidFill>
                      </a:endParaRPr>
                    </a:p>
                  </a:txBody>
                  <a:tcPr marL="45717" marR="45717" marT="22859" marB="22859"/>
                </a:tc>
                <a:extLst>
                  <a:ext uri="{0D108BD9-81ED-4DB2-BD59-A6C34878D82A}">
                    <a16:rowId xmlns:a16="http://schemas.microsoft.com/office/drawing/2014/main" val="79245687"/>
                  </a:ext>
                </a:extLst>
              </a:tr>
              <a:tr h="411476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domestic drinking water </a:t>
                      </a:r>
                    </a:p>
                  </a:txBody>
                  <a:tcPr marL="45717" marR="45717" marT="22859" marB="22859"/>
                </a:tc>
                <a:tc>
                  <a:txBody>
                    <a:bodyPr/>
                    <a:lstStyle/>
                    <a:p>
                      <a:pPr marL="0" marR="0" lvl="0" indent="0" algn="ctr" defTabSz="2175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441.33 </a:t>
                      </a:r>
                      <a:r>
                        <a:rPr lang="ru-RU" sz="1200" b="0" dirty="0" err="1">
                          <a:solidFill>
                            <a:srgbClr val="31859C"/>
                          </a:solidFill>
                        </a:rPr>
                        <a:t>KZT</a:t>
                      </a:r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./m3</a:t>
                      </a:r>
                      <a:endParaRPr lang="en-US" sz="1200" b="0" dirty="0">
                        <a:solidFill>
                          <a:srgbClr val="31859C"/>
                        </a:solidFill>
                        <a:latin typeface="Bahnschrift SemiBold SemiConden" panose="020B0502040204020203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17" marR="45717" marT="22859" marB="22859"/>
                </a:tc>
                <a:tc>
                  <a:txBody>
                    <a:bodyPr/>
                    <a:lstStyle/>
                    <a:p>
                      <a:pPr marL="0" marR="0" lvl="0" indent="0" algn="ctr" defTabSz="2175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353.33 </a:t>
                      </a:r>
                      <a:r>
                        <a:rPr lang="ru-RU" sz="1200" b="0" dirty="0" err="1">
                          <a:solidFill>
                            <a:srgbClr val="31859C"/>
                          </a:solidFill>
                        </a:rPr>
                        <a:t>KZT</a:t>
                      </a:r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./m3 - Pavlodar-Vodokanal </a:t>
                      </a:r>
                    </a:p>
                    <a:p>
                      <a:pPr marL="0" marR="0" lvl="0" indent="0" algn="ctr" defTabSz="2175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488.66 </a:t>
                      </a:r>
                      <a:r>
                        <a:rPr lang="ru-RU" sz="1200" b="0" dirty="0" err="1">
                          <a:solidFill>
                            <a:srgbClr val="31859C"/>
                          </a:solidFill>
                        </a:rPr>
                        <a:t>KZT</a:t>
                      </a:r>
                      <a:r>
                        <a:rPr lang="ru-RU" sz="1200" b="0" dirty="0">
                          <a:solidFill>
                            <a:srgbClr val="31859C"/>
                          </a:solidFill>
                        </a:rPr>
                        <a:t>./m3 – LLP "PNHZ"</a:t>
                      </a:r>
                      <a:endParaRPr lang="ru-RU" sz="1200" b="0" dirty="0">
                        <a:solidFill>
                          <a:srgbClr val="31859C"/>
                        </a:solidFill>
                        <a:latin typeface="Bahnschrift SemiBold SemiConden" panose="020B0502040204020203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17" marR="45717" marT="22859" marB="22859"/>
                </a:tc>
                <a:extLst>
                  <a:ext uri="{0D108BD9-81ED-4DB2-BD59-A6C34878D82A}">
                    <a16:rowId xmlns:a16="http://schemas.microsoft.com/office/drawing/2014/main" val="274150005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756C98A-983F-9A7D-791B-2264E80951DE}"/>
              </a:ext>
            </a:extLst>
          </p:cNvPr>
          <p:cNvSpPr txBox="1"/>
          <p:nvPr/>
        </p:nvSpPr>
        <p:spPr>
          <a:xfrm>
            <a:off x="95204" y="1234508"/>
            <a:ext cx="4956189" cy="50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 defTabSz="457187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coke and petroleum products</a:t>
            </a:r>
          </a:p>
          <a:p>
            <a:pPr marL="142875" indent="-142875" defTabSz="457187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chemical industry products</a:t>
            </a:r>
          </a:p>
          <a:p>
            <a:pPr marL="142875" indent="-142875" defTabSz="457187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rubber and plastic products</a:t>
            </a:r>
          </a:p>
          <a:p>
            <a:pPr marL="142875" indent="-142875" defTabSz="457187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other non-metallic mineral products</a:t>
            </a:r>
          </a:p>
          <a:p>
            <a:pPr marL="142875" indent="-142875" defTabSz="457187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Metallurgical industry</a:t>
            </a:r>
          </a:p>
          <a:p>
            <a:pPr marL="142875" indent="-142875" defTabSz="457187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fabricated metal products, except machinery and equipment</a:t>
            </a:r>
          </a:p>
          <a:p>
            <a:pPr marL="142875" indent="-142875" defTabSz="457187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Construction and commissioning of facilities intended directly for the implementation of priority activities, within the design and estimate documentation</a:t>
            </a:r>
          </a:p>
          <a:p>
            <a:pPr marL="142875" indent="-142875" defTabSz="457187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Construction and commissioning of a multidisciplinary hospital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92C3B7-9ECE-A77A-96F3-B35C9A012C76}"/>
              </a:ext>
            </a:extLst>
          </p:cNvPr>
          <p:cNvSpPr txBox="1"/>
          <p:nvPr/>
        </p:nvSpPr>
        <p:spPr>
          <a:xfrm>
            <a:off x="6793292" y="1557754"/>
            <a:ext cx="21859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12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LLP "UPNK-PV"</a:t>
            </a:r>
            <a:r>
              <a:rPr lang="en-US" sz="12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</a:t>
            </a:r>
            <a:endParaRPr lang="ru-RU" sz="1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Calcined petroleum coke</a:t>
            </a: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– 22.9 billion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KZT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- 399</a:t>
            </a:r>
          </a:p>
          <a:p>
            <a:pPr fontAlgn="ctr"/>
            <a:endParaRPr lang="ru-RU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40B5DA-0F73-F3BC-F63B-443DCC582DB4}"/>
              </a:ext>
            </a:extLst>
          </p:cNvPr>
          <p:cNvSpPr txBox="1"/>
          <p:nvPr/>
        </p:nvSpPr>
        <p:spPr>
          <a:xfrm>
            <a:off x="6827830" y="3192302"/>
            <a:ext cx="26549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12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JSC "Kaustik"</a:t>
            </a: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Caustic soda and chlorine</a:t>
            </a: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– 16.6 billion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KZT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- 497</a:t>
            </a:r>
          </a:p>
          <a:p>
            <a:pPr fontAlgn="ctr"/>
            <a:endParaRPr lang="ru-RU" sz="1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D7EDA0-BB20-12A5-992E-8D8250C6C62D}"/>
              </a:ext>
            </a:extLst>
          </p:cNvPr>
          <p:cNvSpPr txBox="1"/>
          <p:nvPr/>
        </p:nvSpPr>
        <p:spPr>
          <a:xfrm>
            <a:off x="9713448" y="1532089"/>
            <a:ext cx="26549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 "Vector Pavlodar"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Automobile wheels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– 6.7 billion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KZT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- 121</a:t>
            </a:r>
          </a:p>
          <a:p>
            <a:pPr fontAlgn="ctr"/>
            <a:endParaRPr lang="ru-RU" sz="1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48E5EB-A26C-7153-835A-DF9A213196A7}"/>
              </a:ext>
            </a:extLst>
          </p:cNvPr>
          <p:cNvSpPr txBox="1"/>
          <p:nvPr/>
        </p:nvSpPr>
        <p:spPr>
          <a:xfrm>
            <a:off x="9716005" y="3235780"/>
            <a:ext cx="26549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 "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Evooil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oils and lubricants</a:t>
            </a: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– 5.5 billion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KZT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- 32</a:t>
            </a:r>
          </a:p>
          <a:p>
            <a:pPr fontAlgn="ctr"/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92326153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3FC65E7D8A4534892AB27477BD62B79" ma:contentTypeVersion="2" ma:contentTypeDescription="Создание документа." ma:contentTypeScope="" ma:versionID="b709d2379e88611e0bfe3b3c5ec10a7a">
  <xsd:schema xmlns:xsd="http://www.w3.org/2001/XMLSchema" xmlns:xs="http://www.w3.org/2001/XMLSchema" xmlns:p="http://schemas.microsoft.com/office/2006/metadata/properties" xmlns:ns3="3fd3b6c9-14d0-4efc-973b-84380b678ef8" targetNamespace="http://schemas.microsoft.com/office/2006/metadata/properties" ma:root="true" ma:fieldsID="c396cedcae90a468e6ce66132bb30f70" ns3:_="">
    <xsd:import namespace="3fd3b6c9-14d0-4efc-973b-84380b678e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3b6c9-14d0-4efc-973b-84380b678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D669C5-3669-415C-90D5-A2B9460AB01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fd3b6c9-14d0-4efc-973b-84380b678ef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A6A179-53EC-4C92-92B3-CDC82C995C6C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3fd3b6c9-14d0-4efc-973b-84380b678ef8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426D76-86CE-4ABA-A073-F5B453840E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30563</TotalTime>
  <Words>365</Words>
  <Application>Microsoft Office PowerPoint</Application>
  <PresentationFormat>Широкоэкранный</PresentationFormat>
  <Paragraphs>86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Bahnschrift SemiBold SemiConden</vt:lpstr>
      <vt:lpstr>Calibri</vt:lpstr>
      <vt:lpstr>Century Gothic</vt:lpstr>
      <vt:lpstr>Contents Slide Master</vt:lpstr>
      <vt:lpstr>1_Contents Slide Master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Есимжанов Нуржан Нурболатович</dc:creator>
  <cp:lastModifiedBy>Мадина Бахтыгазинова</cp:lastModifiedBy>
  <cp:revision>729</cp:revision>
  <cp:lastPrinted>2025-05-15T13:13:31Z</cp:lastPrinted>
  <dcterms:created xsi:type="dcterms:W3CDTF">2020-10-15T06:02:44Z</dcterms:created>
  <dcterms:modified xsi:type="dcterms:W3CDTF">2025-10-29T12:40:43Z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0x01010023FC65E7D8A4534892AB27477BD62B79</vt:lpwstr>
  </property>
</Properties>
</file>